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48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4428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096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795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33118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607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30266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7107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1574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37850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8081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84909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6BA93-3E70-4F2A-8A45-ECDDB9B8F632}" type="datetimeFigureOut">
              <a:rPr lang="pl-PL" smtClean="0"/>
              <a:t>25.10.2018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91F1F-A1A8-45A4-921B-5CC1ED12981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18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pl-PL" b="1" dirty="0" smtClean="0"/>
              <a:t>Od wieży Babel do Tłumacza Google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c</a:t>
            </a:r>
            <a:r>
              <a:rPr lang="pl-PL" dirty="0" smtClean="0"/>
              <a:t>zyli o współczesnej rewolucji w tłumaczeniu maszynowym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3732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025" y="1704975"/>
            <a:ext cx="102679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384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275" y="1285875"/>
            <a:ext cx="10077450" cy="428625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905164" y="5975927"/>
            <a:ext cx="10834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smtClean="0"/>
              <a:t>TŁUMACZYŁ CZŁOWIEK (Marcin Orliński)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461370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pl-PL" b="1" dirty="0" smtClean="0"/>
              <a:t>Lingwistyka korpusowa</a:t>
            </a:r>
            <a:br>
              <a:rPr lang="pl-PL" b="1" dirty="0" smtClean="0"/>
            </a:br>
            <a:r>
              <a:rPr lang="pl-PL" b="1" dirty="0" smtClean="0"/>
              <a:t>(</a:t>
            </a:r>
            <a:r>
              <a:rPr lang="pl-PL" b="1" dirty="0" err="1" smtClean="0"/>
              <a:t>corpus</a:t>
            </a:r>
            <a:r>
              <a:rPr lang="pl-PL" b="1" dirty="0" smtClean="0"/>
              <a:t> </a:t>
            </a:r>
            <a:r>
              <a:rPr lang="pl-PL" b="1" dirty="0" err="1" smtClean="0"/>
              <a:t>linguistics</a:t>
            </a:r>
            <a:r>
              <a:rPr lang="pl-PL" b="1" dirty="0" smtClean="0"/>
              <a:t>)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/>
              <a:t>Jest to rozwijająca się od lat 70. XX wieku gałąź językoznawstwa, której przedmiotem, materiałem i narzędziem stały się elektroniczne korpusy językowe – ogromne zbiory </a:t>
            </a:r>
            <a:r>
              <a:rPr lang="pl-PL" dirty="0" err="1"/>
              <a:t>zdigitalizowanych</a:t>
            </a:r>
            <a:r>
              <a:rPr lang="pl-PL" dirty="0"/>
              <a:t> tekstów (wypowiedzi językowych) lub ich próbek, dobranych wedle konkretnych kryteriów (np. zakres, forma, odniesienie temporalne) i wykorzystywanych za pomocą odpowiednich programów komputerowych do analizy różnych zjawisk językowych. Najbardziej znane, reprezentatywne i ogólnie dostępne w Internecie są powszechne korpusy języków </a:t>
            </a:r>
            <a:r>
              <a:rPr lang="pl-PL" dirty="0" smtClean="0"/>
              <a:t>narodowych.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4694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9653"/>
            <a:ext cx="12136088" cy="6670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68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271587"/>
            <a:ext cx="10363200" cy="4314825"/>
          </a:xfrm>
          <a:prstGeom prst="rect">
            <a:avLst/>
          </a:pr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8810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pl-PL" b="1" dirty="0" smtClean="0"/>
              <a:t>Korpusy paralelne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63126" y="1825625"/>
            <a:ext cx="6190673" cy="4351338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dirty="0" smtClean="0"/>
              <a:t>…</a:t>
            </a:r>
            <a:r>
              <a:rPr lang="pl-PL" dirty="0"/>
              <a:t>zawierają teksty źródłowe oraz ich przekłady na jeden lub więcej języków – ich starożytnym prototypem jest słynny kamień z </a:t>
            </a:r>
            <a:r>
              <a:rPr lang="pl-PL" dirty="0" err="1"/>
              <a:t>Rosetty</a:t>
            </a:r>
            <a:r>
              <a:rPr lang="pl-PL" dirty="0"/>
              <a:t> ze 196 roku p.n.e., na którym ten sam tekst został zapisany w dwóch językach – egipskim i greckim – trzema rodzajami pisma: greką, </a:t>
            </a:r>
            <a:r>
              <a:rPr lang="pl-PL" dirty="0" err="1"/>
              <a:t>demotyką</a:t>
            </a:r>
            <a:r>
              <a:rPr lang="pl-PL" dirty="0"/>
              <a:t> i hieroglifami. Jak wiadomo, to właśnie dzięki niemu Jean-François </a:t>
            </a:r>
            <a:r>
              <a:rPr lang="pl-PL" dirty="0" err="1"/>
              <a:t>Champollion</a:t>
            </a:r>
            <a:r>
              <a:rPr lang="pl-PL" dirty="0"/>
              <a:t> rozwiązał zagadkę hieroglifów.</a:t>
            </a:r>
          </a:p>
        </p:txBody>
      </p:sp>
      <p:pic>
        <p:nvPicPr>
          <p:cNvPr id="4100" name="Picture 4" descr="KamieÅ z Rosetty w British Muse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89" y="1825625"/>
            <a:ext cx="4186428" cy="4901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807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00" y="1747837"/>
            <a:ext cx="9677400" cy="336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44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rafika bez ustawionego tekstu alternatywnego: MaÅa WieÅ¼a Bab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99" y="110983"/>
            <a:ext cx="8193024" cy="660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ole tekstowe 1"/>
          <p:cNvSpPr txBox="1"/>
          <p:nvPr/>
        </p:nvSpPr>
        <p:spPr>
          <a:xfrm>
            <a:off x="8774545" y="424873"/>
            <a:ext cx="300181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err="1" smtClean="0"/>
              <a:t>Pieter</a:t>
            </a:r>
            <a:r>
              <a:rPr lang="pl-PL" sz="2400" dirty="0" smtClean="0"/>
              <a:t> Bruegel Starszy</a:t>
            </a:r>
          </a:p>
          <a:p>
            <a:r>
              <a:rPr lang="pl-PL" sz="2400" dirty="0" smtClean="0"/>
              <a:t>Wieża Babel, 1563</a:t>
            </a:r>
          </a:p>
          <a:p>
            <a:endParaRPr lang="pl-PL" dirty="0"/>
          </a:p>
          <a:p>
            <a:r>
              <a:rPr lang="pl-PL" dirty="0" smtClean="0"/>
              <a:t>…Pan </a:t>
            </a:r>
            <a:r>
              <a:rPr lang="pl-PL" dirty="0"/>
              <a:t>zstąpił z nieba, by zobaczyć to miasto i wieżę, które budowali ludzie</a:t>
            </a:r>
            <a:r>
              <a:rPr lang="pl-PL" dirty="0" smtClean="0"/>
              <a:t>,</a:t>
            </a:r>
            <a:r>
              <a:rPr lang="pl-PL" b="1" dirty="0"/>
              <a:t> </a:t>
            </a:r>
            <a:r>
              <a:rPr lang="pl-PL" dirty="0"/>
              <a:t>i rzekł: «Są oni jednym ludem i wszyscy mają jedną mowę, i to jest przyczyną, że zaczęli budować. A zatem w przyszłości nic nie będzie dla nich niemożliwe, cokolwiek zamierzą uczynić</a:t>
            </a:r>
            <a:r>
              <a:rPr lang="pl-PL" dirty="0" smtClean="0"/>
              <a:t>.</a:t>
            </a:r>
            <a:r>
              <a:rPr lang="pl-PL" b="1" dirty="0"/>
              <a:t> </a:t>
            </a:r>
            <a:r>
              <a:rPr lang="pl-PL" dirty="0"/>
              <a:t>Zejdźmy więc i pomieszajmy tam ich język, aby jeden nie rozumiał drugiego!» </a:t>
            </a:r>
            <a:endParaRPr lang="pl-PL" dirty="0" smtClean="0"/>
          </a:p>
          <a:p>
            <a:endParaRPr lang="pl-PL" dirty="0"/>
          </a:p>
          <a:p>
            <a:r>
              <a:rPr lang="pl-PL" dirty="0" smtClean="0"/>
              <a:t>Ks. Rodzaju 11,1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2954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pPr algn="ctr"/>
            <a:r>
              <a:rPr lang="pl-PL" b="1" dirty="0" smtClean="0"/>
              <a:t>Jorge Luis Borges, </a:t>
            </a:r>
            <a:r>
              <a:rPr lang="pl-PL" b="1" i="1" dirty="0" smtClean="0"/>
              <a:t>Biblioteka Babel</a:t>
            </a:r>
            <a:r>
              <a:rPr lang="pl-PL" b="1" dirty="0" smtClean="0"/>
              <a:t>, 1941</a:t>
            </a:r>
            <a:endParaRPr lang="pl-PL" b="1" dirty="0"/>
          </a:p>
        </p:txBody>
      </p:sp>
      <p:pic>
        <p:nvPicPr>
          <p:cNvPr id="2052" name="Picture 4" descr="Jorge Luis Borges en Palermo, Sicily, 1984. LevanÂ Ramishvili/Flickr&#10;Â 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686" y="1814474"/>
            <a:ext cx="6786848" cy="3870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7366" y="1814474"/>
            <a:ext cx="7086600" cy="4351338"/>
          </a:xfrm>
        </p:spPr>
        <p:txBody>
          <a:bodyPr anchor="ctr"/>
          <a:lstStyle/>
          <a:p>
            <a:pPr marL="0" indent="0" algn="just">
              <a:buNone/>
            </a:pPr>
            <a:r>
              <a:rPr lang="pl-PL" dirty="0" smtClean="0"/>
              <a:t>„Wszechświat (który inni nazywają Biblioteką) składa się z nieokreślonej, i być może nieskończonej, liczby sześciobocznych galerii, z obszernymi studniami wentylacyjnymi w środku, ogrodzonymi bardzo niskimi balustradami. […] wszystkie książki, jakkolwiek by się między sobą różniły, składają się z jednakowych elementów: odstępu, kropki, przecinka, dwudziestu dwu liter alfabetu. […] Nie ma w rozległej Bibliotece dwu identycznych książek. […]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1680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817418" y="1286639"/>
            <a:ext cx="1055716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800" dirty="0" smtClean="0"/>
              <a:t>…Biblioteka jest totalna […] jej szafy rejestrują wszelkie możliwe kombinacje tych dwudziestu kilku symboli ortograficznych (liczba ich, choć niezwykle wysoka, nie jest nieskończona), to jest wszystko to, co można wyrazić: we wszystkich językach. Wszystko: drobiazgową historię przyszłości, autobiografie archaniołów, wierny katalog Biblioteki, całe tysiące fałszywych katalogów, wykazanie fałszywości tych katalogów, wykazanie fałszywości katalogu prawdziwego, gnostyczną ewangelię </a:t>
            </a:r>
            <a:r>
              <a:rPr lang="pl-PL" sz="2800" dirty="0" err="1" smtClean="0"/>
              <a:t>Bazylidesa</a:t>
            </a:r>
            <a:r>
              <a:rPr lang="pl-PL" sz="2800" dirty="0" smtClean="0"/>
              <a:t>, komentarz do tej ewangelii, prawdziwą relację twojej śmierci, przekłady wszystkich książek na wszystkie języki, interpolacje z każdej książki we wszystkich książkach. 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36318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31" y="133814"/>
            <a:ext cx="11704320" cy="658368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110868" y="1382751"/>
            <a:ext cx="55533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err="1" smtClean="0"/>
              <a:t>Gideon</a:t>
            </a:r>
            <a:r>
              <a:rPr lang="pl-PL" sz="3600" b="1" dirty="0" smtClean="0"/>
              <a:t> Lewis-Kraus</a:t>
            </a:r>
            <a:endParaRPr lang="pl-PL" sz="3600" b="1" dirty="0"/>
          </a:p>
        </p:txBody>
      </p:sp>
    </p:spTree>
    <p:extLst>
      <p:ext uri="{BB962C8B-B14F-4D97-AF65-F5344CB8AC3E}">
        <p14:creationId xmlns:p14="http://schemas.microsoft.com/office/powerpoint/2010/main" val="115953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" y="437810"/>
            <a:ext cx="12197715" cy="578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83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3925" y="1905000"/>
            <a:ext cx="1034415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89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881187"/>
            <a:ext cx="10325100" cy="309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122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371</Words>
  <Application>Microsoft Office PowerPoint</Application>
  <PresentationFormat>Panoramiczny</PresentationFormat>
  <Paragraphs>17</Paragraphs>
  <Slides>15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Motyw pakietu Office</vt:lpstr>
      <vt:lpstr>Od wieży Babel do Tłumacza Google</vt:lpstr>
      <vt:lpstr>Prezentacja programu PowerPoint</vt:lpstr>
      <vt:lpstr>Prezentacja programu PowerPoint</vt:lpstr>
      <vt:lpstr>Jorge Luis Borges, Biblioteka Babel, 1941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Lingwistyka korpusowa (corpus linguistics)</vt:lpstr>
      <vt:lpstr>Prezentacja programu PowerPoint</vt:lpstr>
      <vt:lpstr>Prezentacja programu PowerPoint</vt:lpstr>
      <vt:lpstr>Korpusy paralelne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wieży Babel do Tłumacza Google</dc:title>
  <dc:creator>Ewa</dc:creator>
  <cp:lastModifiedBy>Ewa</cp:lastModifiedBy>
  <cp:revision>10</cp:revision>
  <dcterms:created xsi:type="dcterms:W3CDTF">2018-10-25T16:49:35Z</dcterms:created>
  <dcterms:modified xsi:type="dcterms:W3CDTF">2018-10-25T17:49:01Z</dcterms:modified>
</cp:coreProperties>
</file>